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5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18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2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4"/>
            <a:ext cx="3912704" cy="249299"/>
          </a:xfrm>
        </p:spPr>
        <p:txBody>
          <a:bodyPr/>
          <a:lstStyle>
            <a:lvl1pPr>
              <a:defRPr sz="1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0237"/>
            <a:ext cx="4946650" cy="4351339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ACDB-04BE-B84E-9752-BE5C65D31924}" type="slidenum">
              <a:rPr lang="ru-RU" smtClean="0">
                <a:solidFill>
                  <a:srgbClr val="333333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379418" y="968606"/>
            <a:ext cx="4192587" cy="166199"/>
          </a:xfrm>
        </p:spPr>
        <p:txBody>
          <a:bodyPr wrap="square">
            <a:spAutoFit/>
          </a:bodyPr>
          <a:lstStyle>
            <a:lvl1pPr marL="0" indent="0" algn="l">
              <a:buNone/>
              <a:defRPr sz="12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2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1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29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8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9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1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25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5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0ED85-3A72-4100-AFD8-982EA1EB3507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3EDA-74AA-4C1E-B784-497702FED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4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EF21C470-9E5B-4718-A135-F71B22CA5F6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2626" y="76436"/>
            <a:ext cx="88770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ЦЕЛЕВАЯ ПАКЕТНАЯ ЛИНЕЙКА: 1 августа 2019 года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41821" y="1275197"/>
            <a:ext cx="2125121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411152" y="1275197"/>
            <a:ext cx="2109795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1 200 ₽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57726" y="1275197"/>
            <a:ext cx="2105015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1 900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892757" y="1275197"/>
            <a:ext cx="2106364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7 000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41821" y="702627"/>
            <a:ext cx="2119035" cy="459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СТАРТЕ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651902" y="710523"/>
            <a:ext cx="2115610" cy="451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ВСЁ ВКЛЮЧЕНО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11149" y="710523"/>
            <a:ext cx="2109792" cy="451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САМОЕ ВАЖНОЕ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889328" y="710523"/>
            <a:ext cx="2109792" cy="451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БОЛЬШИЕ ОБОРОТЫ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47634" y="1753539"/>
            <a:ext cx="2113222" cy="304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Открытие, КОП и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обслуживание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Подключение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обслуживание ДБО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Внесение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наличных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Внешние платежи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рублях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5 шт. 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Переводы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счета ФЛ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Выдача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наличных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Универсальная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07708" y="1730985"/>
            <a:ext cx="409575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1907708" y="2060851"/>
            <a:ext cx="409575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238124" y="21328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971600" y="3984915"/>
            <a:ext cx="1314451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+1 % к базовому тарифу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267086" y="2976803"/>
            <a:ext cx="1000658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– 100 р. за платеж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416971" y="1733083"/>
            <a:ext cx="2100263" cy="30640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Открытие, КОП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обслуживание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Подключение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обслуживание ДБО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Внесение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наличных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50 000 Р/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Внешние платежи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рублях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30 шт. 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Переводы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счета ФЛ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Выдача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наличных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Универсальная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098133" y="1751948"/>
            <a:ext cx="409575" cy="452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4107651" y="2112636"/>
            <a:ext cx="409575" cy="452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3257553" y="3984844"/>
            <a:ext cx="1314451" cy="452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базовый тариф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 0,5% от суммы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(на ЗП)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4657719" y="1733083"/>
            <a:ext cx="2105018" cy="30640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Открытие, КОП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обслуживание счета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Подключение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обслуживание ДБО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Внесение наличных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250 000 Р/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Внешние платежи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рублях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60 шт. 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Переводы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счета ФЛ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Выдача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наличных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Универсальная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6353169" y="1718417"/>
            <a:ext cx="409575" cy="452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6353168" y="2060849"/>
            <a:ext cx="409575" cy="452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5580116" y="3984773"/>
            <a:ext cx="1162999" cy="452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базовый тариф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от 0,5% от суммы (на ЗП)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6909426" y="1733084"/>
            <a:ext cx="2093124" cy="30640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Открытие, КОП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обслуживание счета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Подключение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обслуживание ДБО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Внесение наличных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750 000 Р/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Внешние платежи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рублях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150 шт. 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Переводы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счета ФЛ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Выдача наличных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 300 000 Р 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(на прочие нужды)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Универсальная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8604453" y="1707681"/>
            <a:ext cx="409575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36" name="Прямоугольник 135"/>
          <p:cNvSpPr/>
          <p:nvPr/>
        </p:nvSpPr>
        <p:spPr>
          <a:xfrm>
            <a:off x="8604452" y="2060848"/>
            <a:ext cx="409575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7812360" y="2493144"/>
            <a:ext cx="1192134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−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х 1,5 к 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баз.тариф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173958" y="2492899"/>
            <a:ext cx="1314451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0,5 % от суммы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4107651" y="4416963"/>
            <a:ext cx="409575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353166" y="4416963"/>
            <a:ext cx="409575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8626925" y="4435319"/>
            <a:ext cx="409575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>
            <a:off x="239315" y="249289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239315" y="2996952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267889" y="39330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267889" y="4509120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2533656" y="21328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2533656" y="249289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2525322" y="2996952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2516980" y="357301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2525321" y="39330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4825594" y="21328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4825594" y="249289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>
            <a:off x="7051119" y="2996952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7038015" y="39330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4788683" y="2996952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4788682" y="4509120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7038015" y="249289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7038015" y="21328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7038015" y="4509120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Прямоугольник 184"/>
          <p:cNvSpPr/>
          <p:nvPr/>
        </p:nvSpPr>
        <p:spPr>
          <a:xfrm>
            <a:off x="2362679" y="4849619"/>
            <a:ext cx="6706258" cy="1963759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2"/>
            </a:solidFill>
            <a:round/>
            <a:headEnd/>
            <a:tailEnd/>
          </a:ln>
        </p:spPr>
        <p:txBody>
          <a:bodyPr rtlCol="0" anchor="t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AA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charset="0"/>
              </a:rPr>
              <a:t>ДОПОЛНИТЕЛЬНЫЕ ОПЦИИ К ПАКЕТАМ «ВСЁ ВКЛЮЧЕНО» И «БОЛЬШИЕ ОБОРОТЫ»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AA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1907708" y="4437115"/>
            <a:ext cx="409575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₽</a:t>
            </a:r>
          </a:p>
        </p:txBody>
      </p:sp>
      <p:sp>
        <p:nvSpPr>
          <p:cNvPr id="187" name="Прямоугольник 186"/>
          <p:cNvSpPr/>
          <p:nvPr/>
        </p:nvSpPr>
        <p:spPr>
          <a:xfrm>
            <a:off x="2416971" y="5229203"/>
            <a:ext cx="959469" cy="139982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«ПЛАТЕЖИ ПЛЮС»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 внешних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платежей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3347864" y="5229203"/>
            <a:ext cx="1297301" cy="139982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«ПЕРСОНАЛЬНЫЕ ПЕРЕВОДЫ»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доп. лимит по 100 тыс. руб./мес.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(на счета внутри и вне Банка)</a:t>
            </a:r>
          </a:p>
        </p:txBody>
      </p:sp>
      <p:sp>
        <p:nvSpPr>
          <p:cNvPr id="189" name="Прямоугольник 188"/>
          <p:cNvSpPr/>
          <p:nvPr/>
        </p:nvSpPr>
        <p:spPr>
          <a:xfrm>
            <a:off x="4760563" y="5229203"/>
            <a:ext cx="1170992" cy="139982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«ВЫДАЧА НАЛИЧНЫХ»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 тыс. руб.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(на прочие нужды)</a:t>
            </a:r>
          </a:p>
        </p:txBody>
      </p:sp>
      <p:sp>
        <p:nvSpPr>
          <p:cNvPr id="190" name="Прямоугольник 189"/>
          <p:cNvSpPr/>
          <p:nvPr/>
        </p:nvSpPr>
        <p:spPr>
          <a:xfrm>
            <a:off x="6032206" y="5229203"/>
            <a:ext cx="1170992" cy="139982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«КАССА ПЛЮС»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500 тыс. руб.</a:t>
            </a:r>
          </a:p>
        </p:txBody>
      </p:sp>
      <p:sp>
        <p:nvSpPr>
          <p:cNvPr id="191" name="Прямоугольник 190"/>
          <p:cNvSpPr/>
          <p:nvPr/>
        </p:nvSpPr>
        <p:spPr>
          <a:xfrm>
            <a:off x="7303849" y="5229203"/>
            <a:ext cx="1698700" cy="1399823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«ВЭД»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Обслуживание счета в ин. валюте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ВК: 6 000 тыс. руб./ мес.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Валютные переводы: 4 000 тыс. руб./мес.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416970" y="5686701"/>
            <a:ext cx="959469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1 500 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465087" y="5666493"/>
            <a:ext cx="1169168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2 000 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762752" y="5666497"/>
            <a:ext cx="1168151" cy="3653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750 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038837" y="5657973"/>
            <a:ext cx="1164362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1 000 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303855" y="5657973"/>
            <a:ext cx="1684197" cy="365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6 000 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41822" y="5126880"/>
            <a:ext cx="2115606" cy="36536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Только для новых клиентов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141820" y="5644108"/>
            <a:ext cx="2120400" cy="36536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Срок действия: 12 мес.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147634" y="6161900"/>
            <a:ext cx="2113222" cy="3648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Опции не доступны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13469" y="702628"/>
            <a:ext cx="0" cy="5925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51522" y="357301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7866065" y="3408851"/>
            <a:ext cx="1314451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базовый тариф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971600" y="3552867"/>
            <a:ext cx="1314451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+1 % к базовому тарифу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257553" y="3480859"/>
            <a:ext cx="1314451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базовый тариф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2543847" y="4509120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5436100" y="3480859"/>
            <a:ext cx="1314451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базовый тариф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4762756" y="393305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788027" y="357301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020276" y="3573016"/>
            <a:ext cx="1812133" cy="0"/>
          </a:xfrm>
          <a:prstGeom prst="line">
            <a:avLst/>
          </a:prstGeom>
          <a:ln w="952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3520285" y="3048811"/>
            <a:ext cx="1000658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– 50 р. за платеж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724128" y="3048811"/>
            <a:ext cx="1000658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– 50 р. за платеж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977521" y="3048811"/>
            <a:ext cx="1051525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– 32 р. за платеж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7945076" y="3984915"/>
            <a:ext cx="1091420" cy="45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– базовый тариф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5589642" y="2492896"/>
            <a:ext cx="1142599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−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х 1,5 к 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баз.тариф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357395" y="2492896"/>
            <a:ext cx="1142599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сверх лимита −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х 1,5 к 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баз.тариф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8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A28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7395" y="651977"/>
            <a:ext cx="1261884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 w="6600">
                  <a:solidFill>
                    <a:srgbClr val="00AA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Начнем с лучшего!</a:t>
            </a:r>
            <a:endParaRPr kumimoji="0" lang="ru-RU" sz="1000" b="0" i="0" u="none" strike="noStrike" kern="1200" cap="none" spc="0" normalizeH="0" baseline="0" noProof="0" dirty="0">
              <a:ln w="6600">
                <a:solidFill>
                  <a:srgbClr val="00AA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587485" y="653972"/>
            <a:ext cx="1261884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 w="6600">
                  <a:solidFill>
                    <a:srgbClr val="00AA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Начнем с лучшего!</a:t>
            </a:r>
            <a:endParaRPr kumimoji="0" lang="ru-RU" sz="1000" b="0" i="0" u="none" strike="noStrike" kern="1200" cap="none" spc="0" normalizeH="0" baseline="0" noProof="0" dirty="0">
              <a:ln w="6600">
                <a:solidFill>
                  <a:srgbClr val="00AA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43808" y="1015533"/>
            <a:ext cx="17462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8B397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мес. бесплатно  для новых клиентов</a:t>
            </a:r>
            <a:endParaRPr kumimoji="0" lang="ru-RU" sz="700" b="1" i="1" u="none" strike="noStrike" kern="1200" cap="none" spc="0" normalizeH="0" baseline="0" noProof="0" dirty="0">
              <a:ln>
                <a:noFill/>
              </a:ln>
              <a:solidFill>
                <a:srgbClr val="78B397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083158" y="1008168"/>
            <a:ext cx="17462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8B397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мес. бесплатно  для новых клиентов</a:t>
            </a:r>
            <a:endParaRPr kumimoji="0" lang="ru-RU" sz="700" b="1" i="1" u="none" strike="noStrike" kern="1200" cap="none" spc="0" normalizeH="0" baseline="0" noProof="0" dirty="0">
              <a:ln>
                <a:noFill/>
              </a:ln>
              <a:solidFill>
                <a:srgbClr val="78B397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Прямая соединительная линия 113"/>
          <p:cNvCxnSpPr/>
          <p:nvPr>
            <p:custDataLst>
              <p:tags r:id="rId4"/>
            </p:custDataLst>
          </p:nvPr>
        </p:nvCxnSpPr>
        <p:spPr>
          <a:xfrm>
            <a:off x="147873" y="476672"/>
            <a:ext cx="1440918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18362" y="984751"/>
            <a:ext cx="184249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8B397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 мес. бесплатно  для новых клиентов</a:t>
            </a:r>
            <a:endParaRPr kumimoji="0" lang="ru-RU" sz="700" b="1" i="1" u="none" strike="noStrike" kern="1200" cap="none" spc="0" normalizeH="0" baseline="0" noProof="0" dirty="0">
              <a:ln>
                <a:noFill/>
              </a:ln>
              <a:solidFill>
                <a:srgbClr val="78B397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2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fc067041-a166-47a1-bfad-7cf6b9f533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lEN7SNiEe3LS0nPDyLH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vPthAE50GbmYoR02q1g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Экран (4:3)</PresentationFormat>
  <Paragraphs>206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think-cell Slide</vt:lpstr>
      <vt:lpstr>Презентация PowerPoint</vt:lpstr>
    </vt:vector>
  </TitlesOfParts>
  <Company>VTB24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Юркин Дмитрий Игоревич</dc:creator>
  <cp:lastModifiedBy>Давыдов Юрий Геннадьевич</cp:lastModifiedBy>
  <cp:revision>2</cp:revision>
  <dcterms:created xsi:type="dcterms:W3CDTF">2019-08-01T09:00:47Z</dcterms:created>
  <dcterms:modified xsi:type="dcterms:W3CDTF">2019-08-01T12:56:37Z</dcterms:modified>
</cp:coreProperties>
</file>